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7" r:id="rId3"/>
    <p:sldId id="271" r:id="rId4"/>
    <p:sldId id="272" r:id="rId5"/>
    <p:sldId id="273" r:id="rId6"/>
    <p:sldId id="274" r:id="rId7"/>
    <p:sldId id="277" r:id="rId8"/>
    <p:sldId id="268" r:id="rId9"/>
    <p:sldId id="279" r:id="rId10"/>
    <p:sldId id="278" r:id="rId11"/>
    <p:sldId id="275" r:id="rId12"/>
    <p:sldId id="283" r:id="rId13"/>
    <p:sldId id="280" r:id="rId14"/>
    <p:sldId id="284" r:id="rId15"/>
    <p:sldId id="285" r:id="rId16"/>
    <p:sldId id="286" r:id="rId17"/>
    <p:sldId id="281" r:id="rId18"/>
    <p:sldId id="288" r:id="rId19"/>
    <p:sldId id="289" r:id="rId20"/>
    <p:sldId id="291" r:id="rId21"/>
    <p:sldId id="292" r:id="rId22"/>
    <p:sldId id="293" r:id="rId23"/>
    <p:sldId id="294" r:id="rId24"/>
    <p:sldId id="290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3762AF"/>
    <a:srgbClr val="85F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125" d="100"/>
          <a:sy n="125" d="100"/>
        </p:scale>
        <p:origin x="17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7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1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405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0"/>
            <a:ext cx="7886700" cy="496538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8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0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20000" cy="720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3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3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6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3FB6-1221-4E83-A1DE-CE443E065DFE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3763B-45AB-4B4A-9A0D-BF833ED30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2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분류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ko-KR" altLang="en-US" sz="4400" b="1" dirty="0" err="1" smtClean="0"/>
              <a:t>딥러닝</a:t>
            </a:r>
            <a:r>
              <a:rPr lang="ko-KR" altLang="en-US" sz="4400" b="1" dirty="0" smtClean="0"/>
              <a:t> 코드 설명서</a:t>
            </a:r>
            <a:endParaRPr lang="ko-KR" altLang="en-US" sz="44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2022. 10. 29.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9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FAIL case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11" y="1895363"/>
            <a:ext cx="2194181" cy="1557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251" y="1895363"/>
            <a:ext cx="2106907" cy="20514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6910" y="1173959"/>
            <a:ext cx="763108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Class 5 </a:t>
            </a:r>
            <a:r>
              <a:rPr lang="ko-KR" altLang="en-US" sz="1200" dirty="0" smtClean="0"/>
              <a:t>짜리를 </a:t>
            </a:r>
            <a:r>
              <a:rPr lang="en-US" altLang="ko-KR" sz="1200" dirty="0" smtClean="0"/>
              <a:t>Class 3 </a:t>
            </a:r>
            <a:r>
              <a:rPr lang="ko-KR" altLang="en-US" sz="1200" dirty="0" smtClean="0"/>
              <a:t>또는 </a:t>
            </a:r>
            <a:r>
              <a:rPr lang="en-US" altLang="ko-KR" sz="1200" dirty="0" smtClean="0"/>
              <a:t>Class 6</a:t>
            </a:r>
            <a:r>
              <a:rPr lang="ko-KR" altLang="en-US" sz="1200" dirty="0" smtClean="0"/>
              <a:t>으로 잘못 </a:t>
            </a:r>
            <a:r>
              <a:rPr lang="en-US" altLang="ko-KR" sz="1200" dirty="0" smtClean="0"/>
              <a:t>prediction </a:t>
            </a:r>
            <a:r>
              <a:rPr lang="ko-KR" altLang="en-US" sz="1200" dirty="0" smtClean="0"/>
              <a:t>하는 경우가 많았다</a:t>
            </a:r>
            <a:r>
              <a:rPr lang="en-US" altLang="ko-KR" sz="1200" dirty="0" smtClean="0"/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실제 번호판 이미지를 보니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비슷해서 </a:t>
            </a:r>
            <a:r>
              <a:rPr lang="en-US" altLang="ko-KR" sz="1200" dirty="0" smtClean="0"/>
              <a:t>fail</a:t>
            </a:r>
            <a:r>
              <a:rPr lang="ko-KR" altLang="en-US" sz="1200" dirty="0" smtClean="0"/>
              <a:t>이 발생하기 쉬울 것 같다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7" y="5034940"/>
            <a:ext cx="982488" cy="339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97" y="5499486"/>
            <a:ext cx="983296" cy="3113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7" y="5946832"/>
            <a:ext cx="993846" cy="4386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32" y="4977343"/>
            <a:ext cx="864613" cy="5302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51" y="5647659"/>
            <a:ext cx="902996" cy="3576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32" y="6166028"/>
            <a:ext cx="905279" cy="3988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42" y="5081598"/>
            <a:ext cx="803714" cy="4341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1" y="5671873"/>
            <a:ext cx="801695" cy="33835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56620" y="4809067"/>
            <a:ext cx="2023923" cy="1878679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45413" y="4776003"/>
            <a:ext cx="2023923" cy="1911743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88158" y="4776003"/>
            <a:ext cx="2023923" cy="1911743"/>
          </a:xfrm>
          <a:prstGeom prst="roundRect">
            <a:avLst>
              <a:gd name="adj" fmla="val 98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43" y="6171195"/>
            <a:ext cx="785813" cy="3347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88215" y="440667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5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92451" y="441051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3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62405" y="440887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 6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21867" y="2407851"/>
            <a:ext cx="952500" cy="94918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9249" y="2585028"/>
            <a:ext cx="915618" cy="94918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0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: Resnet </a:t>
            </a:r>
            <a:r>
              <a:rPr lang="ko-KR" altLang="en-US" dirty="0" smtClean="0"/>
              <a:t>여러 모델 평가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068" y="1188910"/>
            <a:ext cx="791692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Resnet18, Resnet34, Resnet50, Resnet101, Resnet152 </a:t>
            </a:r>
            <a:r>
              <a:rPr lang="ko-KR" altLang="en-US" sz="1200" dirty="0" smtClean="0"/>
              <a:t>모델에 대해서 훈련을 진행하여 평가하였다</a:t>
            </a:r>
            <a:r>
              <a:rPr lang="en-US" altLang="ko-KR" sz="1200" dirty="0" smtClean="0"/>
              <a:t>.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처음에 </a:t>
            </a:r>
            <a:r>
              <a:rPr lang="en-US" altLang="ko-KR" sz="1100" dirty="0"/>
              <a:t>RTX 3060</a:t>
            </a:r>
            <a:r>
              <a:rPr lang="ko-KR" altLang="en-US" sz="1100" dirty="0"/>
              <a:t>으로 </a:t>
            </a:r>
            <a:r>
              <a:rPr lang="en-US" altLang="ko-KR" sz="1100" dirty="0"/>
              <a:t>Resnet50</a:t>
            </a:r>
            <a:r>
              <a:rPr lang="ko-KR" altLang="en-US" sz="1100" dirty="0"/>
              <a:t>에 대해서 시작했으나 시간이 너무 오래 걸려서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딥러닝</a:t>
            </a:r>
            <a:r>
              <a:rPr lang="ko-KR" altLang="en-US" sz="1100" dirty="0"/>
              <a:t> 전용 서버를 사용하여 </a:t>
            </a:r>
            <a:r>
              <a:rPr lang="en-US" altLang="ko-KR" sz="1100" dirty="0"/>
              <a:t>P100</a:t>
            </a:r>
            <a:r>
              <a:rPr lang="ko-KR" altLang="en-US" sz="1100" dirty="0"/>
              <a:t>과</a:t>
            </a:r>
            <a:r>
              <a:rPr lang="en-US" altLang="ko-KR" sz="1100" dirty="0"/>
              <a:t> V100</a:t>
            </a:r>
            <a:r>
              <a:rPr lang="ko-KR" altLang="en-US" sz="1100" dirty="0"/>
              <a:t>으로</a:t>
            </a:r>
            <a:r>
              <a:rPr lang="en-US" altLang="ko-KR" sz="1100" dirty="0"/>
              <a:t> </a:t>
            </a:r>
            <a:r>
              <a:rPr lang="ko-KR" altLang="en-US" sz="1100" dirty="0"/>
              <a:t>서버 </a:t>
            </a:r>
            <a:r>
              <a:rPr lang="en-US" altLang="ko-KR" sz="1100" dirty="0"/>
              <a:t>5</a:t>
            </a:r>
            <a:r>
              <a:rPr lang="ko-KR" altLang="en-US" sz="1100" dirty="0"/>
              <a:t>대에서 동시에 학습을 진행을 하였다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그래도 여전히 </a:t>
            </a:r>
            <a:r>
              <a:rPr lang="en-US" altLang="ko-KR" sz="1100" dirty="0" smtClean="0"/>
              <a:t>Resnet101</a:t>
            </a:r>
            <a:r>
              <a:rPr lang="ko-KR" altLang="en-US" sz="1100" dirty="0"/>
              <a:t>과 </a:t>
            </a:r>
            <a:r>
              <a:rPr lang="en-US" altLang="ko-KR" sz="1100" dirty="0" smtClean="0"/>
              <a:t>Resnet152</a:t>
            </a:r>
            <a:r>
              <a:rPr lang="ko-KR" altLang="en-US" sz="1100" dirty="0"/>
              <a:t>는 오래 걸려서 중간에 학습을 중단하였다</a:t>
            </a:r>
            <a:r>
              <a:rPr lang="en-US" altLang="ko-KR" sz="1100" dirty="0" smtClean="0"/>
              <a:t>. (</a:t>
            </a:r>
            <a:r>
              <a:rPr lang="ko-KR" altLang="en-US" sz="1100" dirty="0"/>
              <a:t>각각 </a:t>
            </a:r>
            <a:r>
              <a:rPr lang="en-US" altLang="ko-KR" sz="1100" dirty="0"/>
              <a:t>epoch=3000, 4000 </a:t>
            </a:r>
            <a:r>
              <a:rPr lang="ko-KR" altLang="en-US" sz="1100" dirty="0"/>
              <a:t>까지만 </a:t>
            </a:r>
            <a:r>
              <a:rPr lang="ko-KR" altLang="en-US" sz="1100" dirty="0" smtClean="0"/>
              <a:t>진행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모델의 복잡도가 낮을 수록 </a:t>
            </a:r>
            <a:r>
              <a:rPr lang="en-US" altLang="ko-KR" sz="1200" dirty="0" smtClean="0"/>
              <a:t>Test accuracy </a:t>
            </a:r>
            <a:r>
              <a:rPr lang="ko-KR" altLang="en-US" sz="1200" dirty="0" smtClean="0"/>
              <a:t>성능이 제일 좋았다</a:t>
            </a:r>
            <a:r>
              <a:rPr lang="en-US" altLang="ko-KR" sz="1200" dirty="0" smtClean="0"/>
              <a:t>. (Resnet18</a:t>
            </a:r>
            <a:r>
              <a:rPr lang="ko-KR" altLang="en-US" sz="1200" dirty="0" smtClean="0"/>
              <a:t>이 제일 좋음</a:t>
            </a:r>
            <a:r>
              <a:rPr lang="en-US" altLang="ko-KR" sz="1200" dirty="0" smtClean="0"/>
              <a:t>.)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Test accuracy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Resnet18, Resnet34, Resnet50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epoch=1000 </a:t>
            </a:r>
            <a:r>
              <a:rPr lang="ko-KR" altLang="en-US" sz="1200" dirty="0" smtClean="0"/>
              <a:t>부터 이미 </a:t>
            </a:r>
            <a:r>
              <a:rPr lang="en-US" altLang="ko-KR" sz="1200" dirty="0" smtClean="0"/>
              <a:t>90%</a:t>
            </a:r>
            <a:r>
              <a:rPr lang="ko-KR" altLang="en-US" sz="1200" dirty="0" smtClean="0"/>
              <a:t>를 넘고 있어서</a:t>
            </a:r>
            <a:r>
              <a:rPr lang="en-US" altLang="ko-KR" sz="1200" dirty="0" smtClean="0"/>
              <a:t>, epoch=10000</a:t>
            </a:r>
            <a:r>
              <a:rPr lang="ko-KR" altLang="en-US" sz="1200" dirty="0" smtClean="0"/>
              <a:t>까지 훈련을 할 필요는 없고 </a:t>
            </a:r>
            <a:r>
              <a:rPr lang="en-US" altLang="ko-KR" sz="1200" dirty="0" smtClean="0"/>
              <a:t>Resnet50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train accuracy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90%</a:t>
            </a:r>
            <a:r>
              <a:rPr lang="ko-KR" altLang="en-US" sz="1200" dirty="0" smtClean="0"/>
              <a:t>가 넘는 </a:t>
            </a:r>
            <a:r>
              <a:rPr lang="en-US" altLang="ko-KR" sz="1200" dirty="0" smtClean="0"/>
              <a:t>epoch=2000 </a:t>
            </a:r>
            <a:r>
              <a:rPr lang="ko-KR" altLang="en-US" sz="1200" dirty="0" smtClean="0"/>
              <a:t>정도까지만 훈련해도 </a:t>
            </a:r>
            <a:r>
              <a:rPr lang="en-US" altLang="ko-KR" sz="1200" dirty="0" smtClean="0"/>
              <a:t>Accuracy </a:t>
            </a:r>
            <a:r>
              <a:rPr lang="ko-KR" altLang="en-US" sz="1200" dirty="0" smtClean="0"/>
              <a:t>성능의 차이는 거의 없을 것 같다</a:t>
            </a:r>
            <a:r>
              <a:rPr lang="en-US" altLang="ko-KR" sz="1200" dirty="0" smtClean="0"/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10162"/>
              </p:ext>
            </p:extLst>
          </p:nvPr>
        </p:nvGraphicFramePr>
        <p:xfrm>
          <a:off x="426426" y="3450349"/>
          <a:ext cx="8242307" cy="2794842"/>
        </p:xfrm>
        <a:graphic>
          <a:graphicData uri="http://schemas.openxmlformats.org/drawingml/2006/table">
            <a:tbl>
              <a:tblPr/>
              <a:tblGrid>
                <a:gridCol w="786841">
                  <a:extLst>
                    <a:ext uri="{9D8B030D-6E8A-4147-A177-3AD203B41FA5}">
                      <a16:colId xmlns:a16="http://schemas.microsoft.com/office/drawing/2014/main" val="171504239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033589510"/>
                    </a:ext>
                  </a:extLst>
                </a:gridCol>
                <a:gridCol w="484913">
                  <a:extLst>
                    <a:ext uri="{9D8B030D-6E8A-4147-A177-3AD203B41FA5}">
                      <a16:colId xmlns:a16="http://schemas.microsoft.com/office/drawing/2014/main" val="2841410497"/>
                    </a:ext>
                  </a:extLst>
                </a:gridCol>
                <a:gridCol w="484913">
                  <a:extLst>
                    <a:ext uri="{9D8B030D-6E8A-4147-A177-3AD203B41FA5}">
                      <a16:colId xmlns:a16="http://schemas.microsoft.com/office/drawing/2014/main" val="876907336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621175765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956507068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1111250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3509034065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4197084863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17744262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373640510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1413992699"/>
                    </a:ext>
                  </a:extLst>
                </a:gridCol>
                <a:gridCol w="475764">
                  <a:extLst>
                    <a:ext uri="{9D8B030D-6E8A-4147-A177-3AD203B41FA5}">
                      <a16:colId xmlns:a16="http://schemas.microsoft.com/office/drawing/2014/main" val="22515565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57148338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3357299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5544881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수에 따른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소요시간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07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(weight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RTX 3060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P100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V100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7599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resnet18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005646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(11,186,955)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586036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1623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resnet34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148502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(21,315,851)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7274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954274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resnet50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709757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(38,215,563)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(epoch=10000)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287366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735770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resnet101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시간이 너무 오래 걸려서 </a:t>
                      </a:r>
                      <a:r>
                        <a:rPr lang="en-US" altLang="ko-KR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epoch=3000 </a:t>
                      </a:r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까지만 진행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016132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(75,198,859)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(epoch=3000)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316901"/>
                  </a:ext>
                </a:extLst>
              </a:tr>
              <a:tr h="134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7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9811"/>
                  </a:ext>
                </a:extLst>
              </a:tr>
              <a:tr h="143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resnet152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시간이 너무 오래 걸려서 </a:t>
                      </a:r>
                      <a:r>
                        <a:rPr lang="en-US" altLang="ko-KR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epoch=4000 </a:t>
                      </a:r>
                      <a:r>
                        <a:rPr lang="ko-KR" altLang="en-US" sz="7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까지만 진행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978759"/>
                  </a:ext>
                </a:extLst>
              </a:tr>
              <a:tr h="20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(105,668,491)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(epoch=4000)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18505"/>
                  </a:ext>
                </a:extLst>
              </a:tr>
              <a:tr h="1472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208" marR="4208" marT="4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208" marR="4208" marT="4208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59389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509933" y="3661837"/>
            <a:ext cx="1158800" cy="2585451"/>
          </a:xfrm>
          <a:prstGeom prst="rect">
            <a:avLst/>
          </a:prstGeom>
          <a:noFill/>
          <a:ln>
            <a:solidFill>
              <a:srgbClr val="008000"/>
            </a:solidFill>
          </a:ln>
          <a:effectLst>
            <a:glow rad="254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27330" y="6406086"/>
            <a:ext cx="1985086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 smtClean="0">
                <a:solidFill>
                  <a:srgbClr val="008000"/>
                </a:solidFill>
              </a:rPr>
              <a:t>하루 만에 실험을 끝내려고 </a:t>
            </a:r>
            <a:r>
              <a:rPr lang="en-US" altLang="ko-KR" sz="800" dirty="0" smtClean="0">
                <a:solidFill>
                  <a:srgbClr val="008000"/>
                </a:solidFill>
              </a:rPr>
              <a:t>P100, V100 </a:t>
            </a:r>
            <a:r>
              <a:rPr lang="ko-KR" altLang="en-US" sz="800" dirty="0" smtClean="0">
                <a:solidFill>
                  <a:srgbClr val="008000"/>
                </a:solidFill>
              </a:rPr>
              <a:t>서버</a:t>
            </a:r>
            <a:endParaRPr lang="en-US" altLang="ko-KR" sz="800" dirty="0" smtClean="0">
              <a:solidFill>
                <a:srgbClr val="008000"/>
              </a:solidFill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</a:rPr>
              <a:t>5</a:t>
            </a:r>
            <a:r>
              <a:rPr lang="ko-KR" altLang="en-US" sz="800" dirty="0" smtClean="0">
                <a:solidFill>
                  <a:srgbClr val="008000"/>
                </a:solidFill>
              </a:rPr>
              <a:t>대에서 동시에 진행하였음</a:t>
            </a:r>
            <a:r>
              <a:rPr lang="en-US" altLang="ko-KR" sz="800" dirty="0" smtClean="0">
                <a:solidFill>
                  <a:srgbClr val="008000"/>
                </a:solidFill>
              </a:rPr>
              <a:t>.</a:t>
            </a:r>
            <a:endParaRPr lang="ko-KR" altLang="en-US" sz="800" dirty="0">
              <a:solidFill>
                <a:srgbClr val="008000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8008652" y="6247288"/>
            <a:ext cx="11221" cy="15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75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꼭지점 </a:t>
            </a:r>
            <a:r>
              <a:rPr lang="en-US" altLang="ko-KR" sz="4400" b="1" dirty="0" smtClean="0"/>
              <a:t>Detection</a:t>
            </a:r>
            <a:endParaRPr lang="ko-KR" altLang="en-US" sz="44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2022. 10. 30.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28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꼭지점 이미지를 </a:t>
            </a:r>
            <a:r>
              <a:rPr lang="en-US" altLang="ko-KR" dirty="0" smtClean="0"/>
              <a:t>YOLO </a:t>
            </a:r>
            <a:r>
              <a:rPr lang="ko-KR" altLang="en-US" dirty="0" smtClean="0"/>
              <a:t>모델로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28650" y="1211581"/>
            <a:ext cx="7886700" cy="10218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원본 이미지에서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군데 꼭지점의 좌표 </a:t>
            </a:r>
            <a:r>
              <a:rPr lang="en-US" altLang="ko-KR" dirty="0" smtClean="0"/>
              <a:t>(X, Y)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기록</a:t>
            </a:r>
            <a:endParaRPr lang="en-US" altLang="ko-KR" dirty="0" smtClean="0"/>
          </a:p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꼭지점의 좌표를 읽어서 그 좌표를 중심으로 하는 작은 사각형의 꼭지점 이미지를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의 입력 이미지로 활용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0" y="3695899"/>
            <a:ext cx="1768541" cy="10100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76356" y="3821202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19514" y="3672901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13244" y="4327466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0085" y="4534607"/>
            <a:ext cx="187459" cy="1483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227271" y="3118142"/>
            <a:ext cx="2081312" cy="2976078"/>
            <a:chOff x="1258735" y="2314695"/>
            <a:chExt cx="2081312" cy="2976078"/>
          </a:xfrm>
        </p:grpSpPr>
        <p:sp>
          <p:nvSpPr>
            <p:cNvPr id="7" name="TextBox 6"/>
            <p:cNvSpPr txBox="1"/>
            <p:nvPr/>
          </p:nvSpPr>
          <p:spPr>
            <a:xfrm>
              <a:off x="1312297" y="2613117"/>
              <a:ext cx="1511952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"region": 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LeftUp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16.0,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20.0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RightUp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182.0,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3.0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RightDown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190.0,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89.0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</a:t>
              </a:r>
              <a:r>
                <a:rPr lang="en-US" altLang="ko-KR" sz="700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LeftDown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": [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27.0,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    111.0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]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},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"class": {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    "1996_n": true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},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  "text": "</a:t>
              </a:r>
              <a:r>
                <a:rPr lang="ko-KR" altLang="en-US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경기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32</a:t>
              </a:r>
              <a:r>
                <a:rPr lang="ko-KR" altLang="en-US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도</a:t>
              </a:r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9430"</a:t>
              </a:r>
            </a:p>
            <a:p>
              <a:r>
                <a:rPr lang="en-US" altLang="ko-KR" sz="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  <a:endParaRPr lang="ko-KR" altLang="en-US" sz="7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735" y="2314695"/>
              <a:ext cx="2081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꼭지점 위치의 </a:t>
              </a:r>
              <a:r>
                <a:rPr lang="en-US" altLang="ko-KR" sz="1000" b="1" dirty="0" smtClean="0"/>
                <a:t>x, y </a:t>
              </a:r>
              <a:r>
                <a:rPr lang="ko-KR" altLang="en-US" sz="1000" b="1" dirty="0" smtClean="0"/>
                <a:t>좌표 파일</a:t>
              </a:r>
              <a:endParaRPr lang="ko-KR" altLang="en-US" sz="10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52282" y="2871367"/>
              <a:ext cx="860836" cy="1742718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/>
          <p:cNvCxnSpPr/>
          <p:nvPr/>
        </p:nvCxnSpPr>
        <p:spPr>
          <a:xfrm>
            <a:off x="2370835" y="3784127"/>
            <a:ext cx="1203465" cy="8650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86" y="4211766"/>
            <a:ext cx="1101118" cy="996249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14" y="4831210"/>
            <a:ext cx="1223345" cy="484241"/>
          </a:xfrm>
          <a:prstGeom prst="rect">
            <a:avLst/>
          </a:prstGeom>
        </p:spPr>
      </p:pic>
      <p:sp>
        <p:nvSpPr>
          <p:cNvPr id="30" name="왼쪽 중괄호 29"/>
          <p:cNvSpPr/>
          <p:nvPr/>
        </p:nvSpPr>
        <p:spPr>
          <a:xfrm rot="5400000">
            <a:off x="6406720" y="3444389"/>
            <a:ext cx="113904" cy="1144863"/>
          </a:xfrm>
          <a:prstGeom prst="leftBrace">
            <a:avLst>
              <a:gd name="adj1" fmla="val 38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중괄호 30"/>
          <p:cNvSpPr/>
          <p:nvPr/>
        </p:nvSpPr>
        <p:spPr>
          <a:xfrm flipH="1">
            <a:off x="7182622" y="4131368"/>
            <a:ext cx="108336" cy="1144863"/>
          </a:xfrm>
          <a:prstGeom prst="leftBrace">
            <a:avLst>
              <a:gd name="adj1" fmla="val 38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34986" y="3677724"/>
            <a:ext cx="2114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width = 21 </a:t>
            </a:r>
            <a:r>
              <a:rPr lang="en-US" altLang="ko-KR" sz="800" smtClean="0"/>
              <a:t>(</a:t>
            </a:r>
            <a:r>
              <a:rPr lang="ko-KR" altLang="en-US" sz="800" dirty="0" smtClean="0"/>
              <a:t>원본 이미지 </a:t>
            </a:r>
            <a:r>
              <a:rPr lang="en-US" altLang="ko-KR" sz="800" dirty="0" smtClean="0"/>
              <a:t>width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10%)</a:t>
            </a:r>
            <a:endParaRPr lang="ko-KR" alt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7327630" y="4483939"/>
            <a:ext cx="1380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height = 11 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원본 이미지 </a:t>
            </a:r>
            <a:r>
              <a:rPr lang="en-US" altLang="ko-KR" sz="800" dirty="0" smtClean="0"/>
              <a:t>height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10%)</a:t>
            </a:r>
            <a:endParaRPr lang="ko-KR" alt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14903" y="3135859"/>
            <a:ext cx="1856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YOLOv4</a:t>
            </a:r>
            <a:r>
              <a:rPr lang="ko-KR" altLang="en-US" sz="1000" b="1" dirty="0" smtClean="0"/>
              <a:t>의 입력 이미지 예시</a:t>
            </a:r>
            <a:endParaRPr lang="ko-KR" altLang="en-US" sz="10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433970" y="3019940"/>
            <a:ext cx="3405088" cy="3110491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437851" y="4663570"/>
            <a:ext cx="87996" cy="918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149468" y="4467464"/>
            <a:ext cx="576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2"/>
                </a:solidFill>
              </a:rPr>
              <a:t>(16, 20)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0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잘못된 것 수정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0049" y="1679589"/>
            <a:ext cx="316144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03_2006_n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46</a:t>
            </a:r>
            <a:r>
              <a:rPr lang="ko-KR" altLang="en-US" sz="1200" dirty="0"/>
              <a:t>고</a:t>
            </a:r>
            <a:r>
              <a:rPr lang="en-US" altLang="ko-KR" sz="1200" dirty="0"/>
              <a:t>7770.json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30</a:t>
            </a:r>
            <a:r>
              <a:rPr lang="ko-KR" altLang="en-US" sz="1200" dirty="0"/>
              <a:t>도</a:t>
            </a:r>
            <a:r>
              <a:rPr lang="en-US" altLang="ko-KR" sz="1200" dirty="0"/>
              <a:t>3051.JPG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49</a:t>
            </a:r>
            <a:r>
              <a:rPr lang="ko-KR" altLang="en-US" sz="1200" dirty="0"/>
              <a:t>로</a:t>
            </a:r>
            <a:r>
              <a:rPr lang="en-US" altLang="ko-KR" sz="1200" dirty="0"/>
              <a:t>9464.json -&gt; 49</a:t>
            </a:r>
            <a:r>
              <a:rPr lang="ko-KR" altLang="en-US" sz="1200" dirty="0"/>
              <a:t>로</a:t>
            </a:r>
            <a:r>
              <a:rPr lang="en-US" altLang="ko-KR" sz="1200" dirty="0"/>
              <a:t>9462.json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64</a:t>
            </a:r>
            <a:r>
              <a:rPr lang="ko-KR" altLang="en-US" sz="1200" dirty="0"/>
              <a:t>두</a:t>
            </a:r>
            <a:r>
              <a:rPr lang="en-US" altLang="ko-KR" sz="1200" dirty="0"/>
              <a:t>4062.json -&gt; 64</a:t>
            </a:r>
            <a:r>
              <a:rPr lang="ko-KR" altLang="en-US" sz="1200" dirty="0"/>
              <a:t>다</a:t>
            </a:r>
            <a:r>
              <a:rPr lang="en-US" altLang="ko-KR" sz="1200" dirty="0"/>
              <a:t>4062.json</a:t>
            </a:r>
          </a:p>
          <a:p>
            <a:endParaRPr lang="en-US" altLang="ko-KR" sz="1200" dirty="0"/>
          </a:p>
          <a:p>
            <a:r>
              <a:rPr lang="en-US" altLang="ko-KR" sz="1400" b="1" dirty="0"/>
              <a:t>06_2019_r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223</a:t>
            </a:r>
            <a:r>
              <a:rPr lang="ko-KR" altLang="en-US" sz="1200" dirty="0"/>
              <a:t>나</a:t>
            </a:r>
            <a:r>
              <a:rPr lang="en-US" altLang="ko-KR" sz="1200" dirty="0"/>
              <a:t>9360'.JPG -&gt; 223</a:t>
            </a:r>
            <a:r>
              <a:rPr lang="ko-KR" altLang="en-US" sz="1200" dirty="0"/>
              <a:t>나</a:t>
            </a:r>
            <a:r>
              <a:rPr lang="en-US" altLang="ko-KR" sz="1200" dirty="0"/>
              <a:t>9360.JPG</a:t>
            </a:r>
          </a:p>
          <a:p>
            <a:endParaRPr lang="en-US" altLang="ko-KR" sz="1200" dirty="0"/>
          </a:p>
          <a:p>
            <a:r>
              <a:rPr lang="en-US" altLang="ko-KR" sz="1400" b="1" dirty="0"/>
              <a:t>07_bike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서울중랑차</a:t>
            </a:r>
            <a:r>
              <a:rPr lang="en-US" altLang="ko-KR" sz="1200" dirty="0"/>
              <a:t>2417.json -&gt; </a:t>
            </a:r>
            <a:r>
              <a:rPr lang="ko-KR" altLang="en-US" sz="1200" dirty="0" err="1"/>
              <a:t>서울중차</a:t>
            </a:r>
            <a:r>
              <a:rPr lang="en-US" altLang="ko-KR" sz="1200" dirty="0"/>
              <a:t>2417.json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849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YOLOv4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개수 정의</a:t>
            </a:r>
            <a:r>
              <a:rPr lang="en-US" altLang="ko-KR" dirty="0" smtClean="0"/>
              <a:t>: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Corner </a:t>
            </a:r>
            <a:r>
              <a:rPr lang="ko-KR" altLang="en-US" dirty="0" smtClean="0"/>
              <a:t>하나만 정의함</a:t>
            </a:r>
            <a:endParaRPr lang="en-US" altLang="ko-KR" dirty="0" smtClean="0"/>
          </a:p>
          <a:p>
            <a:r>
              <a:rPr lang="en-US" altLang="ko-KR" dirty="0" smtClean="0"/>
              <a:t>Iteration=5000</a:t>
            </a:r>
            <a:r>
              <a:rPr lang="ko-KR" altLang="en-US" dirty="0" smtClean="0"/>
              <a:t>번 훈련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92" y="2485333"/>
            <a:ext cx="3691630" cy="3691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392" y="6460249"/>
            <a:ext cx="409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YOLOv4 </a:t>
            </a:r>
            <a:r>
              <a:rPr lang="ko-KR" altLang="en-US" sz="1200" b="1" dirty="0" smtClean="0"/>
              <a:t>훈련이 잘 되는 것으로 보임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9530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YOLOv4</a:t>
            </a:r>
            <a:r>
              <a:rPr lang="ko-KR" altLang="en-US" dirty="0" smtClean="0"/>
              <a:t>로 번호판 코너</a:t>
            </a:r>
            <a:r>
              <a:rPr lang="en-US" altLang="ko-KR" dirty="0" smtClean="0"/>
              <a:t> 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650" y="1211580"/>
            <a:ext cx="7886700" cy="915643"/>
          </a:xfrm>
        </p:spPr>
        <p:txBody>
          <a:bodyPr/>
          <a:lstStyle/>
          <a:p>
            <a:r>
              <a:rPr lang="ko-KR" altLang="en-US" dirty="0" smtClean="0"/>
              <a:t>코너를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군데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하긴 했지만</a:t>
            </a:r>
            <a:r>
              <a:rPr lang="en-US" altLang="ko-KR" dirty="0" smtClean="0"/>
              <a:t>, False Detect</a:t>
            </a:r>
            <a:r>
              <a:rPr lang="ko-KR" altLang="en-US" dirty="0" smtClean="0"/>
              <a:t>가 너무 많음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68" y="2512195"/>
            <a:ext cx="3176527" cy="18640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91140" y="2725595"/>
            <a:ext cx="496830" cy="26092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22590" y="2567420"/>
            <a:ext cx="436505" cy="29527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01940" y="3799320"/>
            <a:ext cx="439680" cy="34607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91140" y="3758044"/>
            <a:ext cx="465080" cy="58419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35627" y="5086736"/>
            <a:ext cx="409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번호판 꼭지점 검출에 </a:t>
            </a:r>
            <a:r>
              <a:rPr lang="en-US" altLang="ko-KR" sz="1200" b="1" dirty="0" smtClean="0"/>
              <a:t>YOLOv4</a:t>
            </a:r>
            <a:r>
              <a:rPr lang="ko-KR" altLang="en-US" sz="1200" b="1" dirty="0" smtClean="0"/>
              <a:t>를 사용하기는 어려움</a:t>
            </a:r>
            <a:endParaRPr lang="ko-KR" altLang="en-US" sz="12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433299" y="1522725"/>
            <a:ext cx="689291" cy="1098045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532489" y="1527129"/>
            <a:ext cx="2941835" cy="1227549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475100" y="1536232"/>
            <a:ext cx="2983636" cy="2362001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6033" y="1522725"/>
            <a:ext cx="614231" cy="2312663"/>
          </a:xfrm>
          <a:prstGeom prst="straightConnector1">
            <a:avLst/>
          </a:prstGeom>
          <a:noFill/>
          <a:ln w="19050">
            <a:solidFill>
              <a:srgbClr val="0000FF"/>
            </a:solidFill>
            <a:prstDash val="sysDot"/>
            <a:headEnd type="none" w="med" len="med"/>
            <a:tailEnd type="arrow" w="med" len="med"/>
          </a:ln>
          <a:effectLst>
            <a:glow rad="254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81517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직선 검출 방법 시도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Hough Line Transform</a:t>
            </a:r>
            <a:r>
              <a:rPr lang="ko-KR" altLang="en-US" dirty="0" smtClean="0"/>
              <a:t>으로 번호판 경계선을 찾아내는 방법을 시도 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23397"/>
            <a:ext cx="1771341" cy="6914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56513"/>
            <a:ext cx="1771341" cy="687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85656"/>
            <a:ext cx="1771341" cy="690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05" y="5217533"/>
            <a:ext cx="1776486" cy="690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674" y="4810019"/>
            <a:ext cx="2954866" cy="1151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5896" y="2322598"/>
            <a:ext cx="104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원본 이미지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35895" y="3361756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Denoise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5895" y="4392266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Grayscale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35895" y="5391333"/>
            <a:ext cx="140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Edge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2709333" y="2831445"/>
            <a:ext cx="1947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image </a:t>
            </a:r>
            <a:r>
              <a:rPr lang="en-US" altLang="ko-KR" sz="700" dirty="0" err="1">
                <a:solidFill>
                  <a:srgbClr val="555555"/>
                </a:solidFill>
                <a:latin typeface="Helvetica" panose="020B0604020202020204" pitchFamily="34" charset="0"/>
              </a:rPr>
              <a:t>denoising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 </a:t>
            </a:r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using</a:t>
            </a:r>
          </a:p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Non-local 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Means </a:t>
            </a:r>
            <a:r>
              <a:rPr lang="en-US" altLang="ko-KR" sz="700" dirty="0" err="1">
                <a:solidFill>
                  <a:srgbClr val="555555"/>
                </a:solidFill>
                <a:latin typeface="Helvetica" panose="020B0604020202020204" pitchFamily="34" charset="0"/>
              </a:rPr>
              <a:t>Denoising</a:t>
            </a:r>
            <a:r>
              <a:rPr lang="en-US" altLang="ko-KR" sz="700" dirty="0">
                <a:solidFill>
                  <a:srgbClr val="555555"/>
                </a:solidFill>
                <a:latin typeface="Helvetica" panose="020B0604020202020204" pitchFamily="34" charset="0"/>
              </a:rPr>
              <a:t> algorithm</a:t>
            </a:r>
            <a:endParaRPr lang="ko-KR" altLang="en-US" sz="700" dirty="0"/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2450791" y="2789671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으로 구부러진 화살표 14"/>
          <p:cNvSpPr/>
          <p:nvPr/>
        </p:nvSpPr>
        <p:spPr>
          <a:xfrm>
            <a:off x="2444567" y="3838069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2444567" y="4843463"/>
            <a:ext cx="235904" cy="503766"/>
          </a:xfrm>
          <a:prstGeom prst="curvedLef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0471" y="4995318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Canny edge detection</a:t>
            </a:r>
            <a:endParaRPr lang="ko-KR" altLang="en-US" sz="700" dirty="0"/>
          </a:p>
        </p:txBody>
      </p:sp>
      <p:sp>
        <p:nvSpPr>
          <p:cNvPr id="18" name="직사각형 17"/>
          <p:cNvSpPr/>
          <p:nvPr/>
        </p:nvSpPr>
        <p:spPr>
          <a:xfrm>
            <a:off x="2709333" y="3973301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Grayscale </a:t>
            </a:r>
            <a:r>
              <a:rPr lang="ko-KR" altLang="en-US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변환</a:t>
            </a:r>
            <a:endParaRPr lang="ko-KR" altLang="en-US" sz="700" dirty="0"/>
          </a:p>
        </p:txBody>
      </p:sp>
      <p:sp>
        <p:nvSpPr>
          <p:cNvPr id="19" name="오른쪽 화살표 18"/>
          <p:cNvSpPr/>
          <p:nvPr/>
        </p:nvSpPr>
        <p:spPr>
          <a:xfrm>
            <a:off x="4532736" y="5195373"/>
            <a:ext cx="377930" cy="1905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89399" y="5481335"/>
            <a:ext cx="11303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555555"/>
                </a:solidFill>
                <a:latin typeface="Helvetica" panose="020B0604020202020204" pitchFamily="34" charset="0"/>
              </a:rPr>
              <a:t>Hough Line Transform</a:t>
            </a:r>
            <a:endParaRPr lang="ko-KR" altLang="en-US" sz="700" dirty="0"/>
          </a:p>
        </p:txBody>
      </p:sp>
      <p:sp>
        <p:nvSpPr>
          <p:cNvPr id="21" name="TextBox 20"/>
          <p:cNvSpPr txBox="1"/>
          <p:nvPr/>
        </p:nvSpPr>
        <p:spPr>
          <a:xfrm>
            <a:off x="6276562" y="6038463"/>
            <a:ext cx="158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Line-detected </a:t>
            </a:r>
            <a:r>
              <a:rPr lang="ko-KR" altLang="en-US" sz="1200" b="1" dirty="0" smtClean="0"/>
              <a:t>이미지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9370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54" y="4779433"/>
            <a:ext cx="2791986" cy="15478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40" y="4779433"/>
            <a:ext cx="2804085" cy="154781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 rot="21059571">
            <a:off x="3003702" y="5790491"/>
            <a:ext cx="2616200" cy="79813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23366" y="6066366"/>
            <a:ext cx="2535766" cy="973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39" y="2990804"/>
            <a:ext cx="2893445" cy="982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358" y="2993813"/>
            <a:ext cx="2937916" cy="979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72" y="2016727"/>
            <a:ext cx="1841338" cy="654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56" y="2016727"/>
            <a:ext cx="1866900" cy="6540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03551" y="1545888"/>
            <a:ext cx="8493315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8198" y="4500033"/>
            <a:ext cx="8493315" cy="2236428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8288" y="2419965"/>
            <a:ext cx="1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번호판의 수평선 중심으로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직선을 찾아낸다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7172" y="5128953"/>
            <a:ext cx="1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깨알 무늬가 있는 경우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수많은 직선이 찾아지는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문제점이 있다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b="1" dirty="0" smtClean="0"/>
          </a:p>
          <a:p>
            <a:r>
              <a:rPr lang="ko-KR" altLang="en-US" sz="1200" b="1" dirty="0" smtClean="0"/>
              <a:t>→번호판 영역만 잘 </a:t>
            </a:r>
            <a:r>
              <a:rPr lang="en-US" altLang="ko-KR" sz="1200" b="1" dirty="0" smtClean="0"/>
              <a:t>crop</a:t>
            </a:r>
            <a:r>
              <a:rPr lang="ko-KR" altLang="en-US" sz="1200" b="1" dirty="0" smtClean="0"/>
              <a:t>이 필요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9870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 smtClean="0"/>
              <a:t>번호판 영역 </a:t>
            </a:r>
            <a:r>
              <a:rPr lang="en-US" altLang="ko-KR" sz="4400" b="1" dirty="0" smtClean="0"/>
              <a:t>Detection</a:t>
            </a:r>
            <a:br>
              <a:rPr lang="en-US" altLang="ko-KR" sz="4400" b="1" dirty="0" smtClean="0"/>
            </a:b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Resnet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활용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2022. 11. 2.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44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331" y="1171932"/>
            <a:ext cx="811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3.9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Tensorflow 2.10.0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86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373484"/>
            <a:ext cx="763108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Resnet_tf20_lpr </a:t>
            </a:r>
            <a:r>
              <a:rPr lang="ko-KR" altLang="en-US" sz="1200" dirty="0" smtClean="0"/>
              <a:t>폴더 아래에 </a:t>
            </a:r>
            <a:r>
              <a:rPr lang="en-US" altLang="ko-KR" sz="1200" dirty="0" smtClean="0"/>
              <a:t>label </a:t>
            </a:r>
            <a:r>
              <a:rPr lang="ko-KR" altLang="en-US" sz="1200" dirty="0" smtClean="0"/>
              <a:t>폴더를 신규로 생성한다</a:t>
            </a:r>
            <a:r>
              <a:rPr lang="en-US" altLang="ko-KR" sz="1200" dirty="0" smtClean="0"/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데이터셋</a:t>
            </a:r>
            <a:r>
              <a:rPr lang="en-US" altLang="ko-KR" sz="1200" dirty="0" smtClean="0"/>
              <a:t>.zip </a:t>
            </a:r>
            <a:r>
              <a:rPr lang="ko-KR" altLang="en-US" sz="1200" dirty="0" smtClean="0"/>
              <a:t>파일의 압축을 풀어서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폴더를 통째로 </a:t>
            </a:r>
            <a:r>
              <a:rPr lang="en-US" altLang="ko-KR" sz="1200" dirty="0" smtClean="0"/>
              <a:t>label </a:t>
            </a:r>
            <a:r>
              <a:rPr lang="ko-KR" altLang="en-US" sz="1200" dirty="0" smtClean="0"/>
              <a:t>폴더로 복사하고</a:t>
            </a:r>
            <a:r>
              <a:rPr lang="en-US" altLang="ko-KR" sz="1200" dirty="0" smtClean="0"/>
              <a:t>, classifier</a:t>
            </a:r>
            <a:r>
              <a:rPr lang="ko-KR" altLang="en-US" sz="1200" dirty="0" smtClean="0"/>
              <a:t>와 마찬가지로 앞에 번호를 붙여준다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397" y="211871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:\Resnet_tf20_lpr\label</a:t>
            </a:r>
            <a:endParaRPr lang="ko-KR" altLang="en-US" sz="1000" dirty="0">
              <a:latin typeface="Lucida Console" panose="020B060904050402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54" y="2472656"/>
            <a:ext cx="1949263" cy="27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137" y="1375597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실행</a:t>
            </a:r>
            <a:r>
              <a:rPr lang="en-US" altLang="ko-KR" sz="1200" dirty="0" smtClean="0"/>
              <a:t>: --regression=True </a:t>
            </a:r>
            <a:r>
              <a:rPr lang="ko-KR" altLang="en-US" sz="1200" dirty="0" smtClean="0"/>
              <a:t>항목을 추가로 넣는다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938" y="1699702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--epoch=3000 –-regression=True --model=resnet50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=save_resnet50_regressor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7831" y="2111146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>
                <a:solidFill>
                  <a:srgbClr val="0000FF"/>
                </a:solidFill>
              </a:rPr>
              <a:t>Epoch=3000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save_resnet50_regressor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8707" y="1711248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9938" y="2826156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epoch=2000 –-regression=True 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model=resnet18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=save_resnet18_regressor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2227" y="3343113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Epoch=2000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save_resnet18_regressor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707" y="280693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타원 2"/>
          <p:cNvSpPr/>
          <p:nvPr/>
        </p:nvSpPr>
        <p:spPr>
          <a:xfrm>
            <a:off x="4633546" y="1678972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76042" y="2791388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04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 실행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2911" y="1498064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--epoch=3000 --model=resnet50 –-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regression=True</a:t>
            </a:r>
          </a:p>
          <a:p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=save_resnet50_reg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0804" y="1913906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Epoch=3000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680" y="15096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2911" y="4737232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–epoch=final --model=resnet18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–-regression=True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                     --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=save_resnet18_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reg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0804" y="5126697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Epoch=final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680" y="4748778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24518" y="1463712"/>
            <a:ext cx="1332035" cy="277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70" y="2731724"/>
            <a:ext cx="1279526" cy="107845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437783" y="2689162"/>
            <a:ext cx="259373" cy="25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4378" y="2704974"/>
            <a:ext cx="4277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FF"/>
                </a:solidFill>
              </a:rPr>
              <a:t>이미지 보여주기 화면이 뜨면 </a:t>
            </a:r>
            <a:r>
              <a:rPr lang="en-US" altLang="ko-KR" sz="1000" dirty="0" smtClean="0">
                <a:solidFill>
                  <a:srgbClr val="0000FF"/>
                </a:solidFill>
              </a:rPr>
              <a:t>X</a:t>
            </a:r>
            <a:r>
              <a:rPr lang="ko-KR" altLang="en-US" sz="1000" dirty="0" smtClean="0">
                <a:solidFill>
                  <a:srgbClr val="0000FF"/>
                </a:solidFill>
              </a:rPr>
              <a:t>자를 눌러주면 다음 이미지로 넘어간다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9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훈련에 시간이 많이 걸리므로 아래 링크에서 제가 훈련해 놓은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다운로드 해서 사용해보세요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620" y="1659939"/>
            <a:ext cx="6766755" cy="349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https://</a:t>
            </a:r>
            <a:r>
              <a:rPr lang="ko-KR" altLang="en-US" sz="1200" dirty="0" smtClean="0"/>
              <a:t>drive.google.com/drive/folders/142O7W8Y9G9Gm-iOU_tm2RhUd5KHy0A_z?usp=sharing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062134" y="3560792"/>
            <a:ext cx="248651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Resnet18, Resnet34, Resnet50, Resnet101 regression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2134" y="3223567"/>
            <a:ext cx="258402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Resnet101, </a:t>
            </a:r>
            <a:r>
              <a:rPr lang="en-US" altLang="ko-KR" sz="900" dirty="0">
                <a:solidFill>
                  <a:srgbClr val="0000FF"/>
                </a:solidFill>
              </a:rPr>
              <a:t>Resnet152 </a:t>
            </a:r>
            <a:r>
              <a:rPr lang="en-US" altLang="ko-KR" sz="900" dirty="0" smtClean="0">
                <a:solidFill>
                  <a:srgbClr val="0000FF"/>
                </a:solidFill>
              </a:rPr>
              <a:t>regression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910" y="4258428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다운로드한 </a:t>
            </a:r>
            <a:r>
              <a:rPr lang="en-US" altLang="ko-KR" sz="1200" dirty="0" smtClean="0"/>
              <a:t>pre-trained weight</a:t>
            </a:r>
            <a:r>
              <a:rPr lang="ko-KR" altLang="en-US" sz="1200" dirty="0" smtClean="0"/>
              <a:t>는 아래의 위치에 풀어 놓는다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 훈련을 했다면 해당 모델의 폴더가 생성되어 있을 것이므로 덮어쓰지 않도록 주의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2167617"/>
            <a:ext cx="4920615" cy="15680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36319" y="2722880"/>
            <a:ext cx="4920615" cy="406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71880" y="3186002"/>
            <a:ext cx="4846320" cy="5496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935870" y="4720093"/>
            <a:ext cx="1305560" cy="1997967"/>
            <a:chOff x="2246630" y="5345991"/>
            <a:chExt cx="1383498" cy="217233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630" y="5345991"/>
              <a:ext cx="1383498" cy="2172335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2256790" y="6500897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256790" y="5732029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61870" y="6116463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246630" y="6889303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256790" y="7299609"/>
              <a:ext cx="1334770" cy="205467"/>
            </a:xfrm>
            <a:prstGeom prst="roundRect">
              <a:avLst>
                <a:gd name="adj" fmla="val 982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69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번호판 영역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4" y="1431931"/>
            <a:ext cx="1573182" cy="11250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54" y="1533531"/>
            <a:ext cx="1788775" cy="8752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26" y="1559571"/>
            <a:ext cx="1427454" cy="836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37" y="1555388"/>
            <a:ext cx="1274863" cy="826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622" y="4313374"/>
            <a:ext cx="1514995" cy="12139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031" y="4263311"/>
            <a:ext cx="1543483" cy="984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538" y="4266806"/>
            <a:ext cx="1387552" cy="9175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04" y="4239117"/>
            <a:ext cx="1989137" cy="6812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104" y="2774909"/>
            <a:ext cx="1339850" cy="6818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0047" y="5077852"/>
            <a:ext cx="2227792" cy="6307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2082" y="5880854"/>
            <a:ext cx="2102833" cy="7487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6511" y="5950185"/>
            <a:ext cx="2502195" cy="794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0386" y="2737534"/>
            <a:ext cx="1808670" cy="78037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9439" y="5937358"/>
            <a:ext cx="2286000" cy="6262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77051" y="2798550"/>
            <a:ext cx="2010578" cy="6751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7634" y="2700519"/>
            <a:ext cx="1800176" cy="69292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62561" y="1173353"/>
            <a:ext cx="8712834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561" y="4065409"/>
            <a:ext cx="8751145" cy="2729780"/>
          </a:xfrm>
          <a:prstGeom prst="roundRect">
            <a:avLst>
              <a:gd name="adj" fmla="val 572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2768" y="2097740"/>
            <a:ext cx="87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잘 </a:t>
            </a:r>
            <a:r>
              <a:rPr lang="ko-KR" altLang="en-US" sz="1200" b="1" dirty="0" err="1" smtClean="0"/>
              <a:t>못찾은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경우</a:t>
            </a:r>
            <a:endParaRPr lang="ko-KR" alt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7253" y="4937267"/>
            <a:ext cx="87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잘 찾은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경우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9912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다운로드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59560" y="1315720"/>
            <a:ext cx="578612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ucida Console" panose="020B0609040504020204" pitchFamily="49" charset="0"/>
              </a:rPr>
              <a:t>git clone https://</a:t>
            </a:r>
            <a:r>
              <a:rPr lang="en-US" altLang="ko-KR" sz="1200" dirty="0" smtClean="0">
                <a:latin typeface="Lucida Console" panose="020B0609040504020204" pitchFamily="49" charset="0"/>
              </a:rPr>
              <a:t>github.com/Sung-Chun/Resnet_tf20_lpr.git</a:t>
            </a:r>
            <a:endParaRPr lang="ko-KR" alt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3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373484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데이터셋</a:t>
            </a:r>
            <a:r>
              <a:rPr lang="en-US" altLang="ko-KR" sz="1200" dirty="0" smtClean="0"/>
              <a:t>.zip </a:t>
            </a:r>
            <a:r>
              <a:rPr lang="ko-KR" altLang="en-US" sz="1200" dirty="0" smtClean="0"/>
              <a:t>파일의 압축을 풀어서 </a:t>
            </a:r>
            <a:r>
              <a:rPr lang="en-US" altLang="ko-KR" sz="1200" dirty="0" smtClean="0"/>
              <a:t>image </a:t>
            </a:r>
            <a:r>
              <a:rPr lang="ko-KR" altLang="en-US" sz="1200" dirty="0" smtClean="0"/>
              <a:t>폴더 아래의 이미지들을 아래의 위치에 복사한 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라벨 식별을 용이하게 하기 위해 앞에 번호를 붙여준다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084" y="5286730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Train / Validate / Test dataset </a:t>
            </a:r>
            <a:r>
              <a:rPr lang="ko-KR" altLang="en-US" sz="1200" dirty="0" smtClean="0"/>
              <a:t>분리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아래의 명령을 실행</a:t>
            </a:r>
            <a:endParaRPr lang="en-US" altLang="ko-KR" sz="1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47397" y="1942870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:\Resnet_tf20_lpr\original_dataset</a:t>
            </a:r>
            <a:endParaRPr lang="ko-KR" altLang="en-US" sz="1000" dirty="0">
              <a:latin typeface="Lucida Console" panose="020B060904050402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14" y="2254494"/>
            <a:ext cx="1801523" cy="23507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6431" y="5701582"/>
            <a:ext cx="3493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1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python split_dataset.py</a:t>
            </a:r>
            <a:endParaRPr lang="ko-KR" altLang="en-US" sz="10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9871" y="6085656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FF"/>
                </a:solidFill>
              </a:rPr>
              <a:t>실행 후에 </a:t>
            </a:r>
            <a:r>
              <a:rPr lang="en-US" altLang="ko-KR" sz="1000" dirty="0" smtClean="0">
                <a:solidFill>
                  <a:srgbClr val="0000FF"/>
                </a:solidFill>
              </a:rPr>
              <a:t>dataset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폴더에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test, valid, train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폴더가 생성되며</a:t>
            </a:r>
            <a:r>
              <a:rPr lang="en-US" altLang="ko-KR" sz="1000" dirty="0" smtClean="0">
                <a:solidFill>
                  <a:srgbClr val="0000FF"/>
                </a:solidFill>
              </a:rPr>
              <a:t>, </a:t>
            </a:r>
            <a:r>
              <a:rPr lang="ko-KR" altLang="en-US" sz="1000" dirty="0" smtClean="0">
                <a:solidFill>
                  <a:srgbClr val="0000FF"/>
                </a:solidFill>
              </a:rPr>
              <a:t>이미지가 나뉘어 저장되어 있습니다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8949" y="2791557"/>
            <a:ext cx="144000" cy="18000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70285" y="1820008"/>
            <a:ext cx="427892" cy="1358411"/>
          </a:xfrm>
          <a:custGeom>
            <a:avLst/>
            <a:gdLst>
              <a:gd name="connsiteX0" fmla="*/ 5861 w 427892"/>
              <a:gd name="connsiteY0" fmla="*/ 0 h 1358411"/>
              <a:gd name="connsiteX1" fmla="*/ 58615 w 427892"/>
              <a:gd name="connsiteY1" fmla="*/ 734157 h 1358411"/>
              <a:gd name="connsiteX2" fmla="*/ 427892 w 427892"/>
              <a:gd name="connsiteY2" fmla="*/ 1358411 h 135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892" h="1358411">
                <a:moveTo>
                  <a:pt x="5861" y="0"/>
                </a:moveTo>
                <a:cubicBezTo>
                  <a:pt x="-2932" y="253877"/>
                  <a:pt x="-11724" y="507755"/>
                  <a:pt x="58615" y="734157"/>
                </a:cubicBezTo>
                <a:cubicBezTo>
                  <a:pt x="128954" y="960559"/>
                  <a:pt x="278423" y="1159485"/>
                  <a:pt x="427892" y="1358411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46784" y="1665225"/>
            <a:ext cx="388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0000FF"/>
                </a:solidFill>
              </a:rPr>
              <a:t>※ </a:t>
            </a:r>
            <a:r>
              <a:rPr lang="ko-KR" altLang="en-US" sz="700" dirty="0" smtClean="0">
                <a:solidFill>
                  <a:srgbClr val="0000FF"/>
                </a:solidFill>
              </a:rPr>
              <a:t>번호를 안 붙여줘도 상관이 없으나</a:t>
            </a:r>
            <a:r>
              <a:rPr lang="en-US" altLang="ko-KR" sz="700" dirty="0" smtClean="0">
                <a:solidFill>
                  <a:srgbClr val="0000FF"/>
                </a:solidFill>
              </a:rPr>
              <a:t>, </a:t>
            </a:r>
            <a:r>
              <a:rPr lang="ko-KR" altLang="en-US" sz="700" dirty="0" smtClean="0">
                <a:solidFill>
                  <a:srgbClr val="0000FF"/>
                </a:solidFill>
              </a:rPr>
              <a:t>추후 </a:t>
            </a:r>
            <a:r>
              <a:rPr lang="en-US" altLang="ko-KR" sz="700" dirty="0" smtClean="0">
                <a:solidFill>
                  <a:srgbClr val="0000FF"/>
                </a:solidFill>
              </a:rPr>
              <a:t>prediction </a:t>
            </a:r>
            <a:r>
              <a:rPr lang="ko-KR" altLang="en-US" sz="700" dirty="0" smtClean="0">
                <a:solidFill>
                  <a:srgbClr val="0000FF"/>
                </a:solidFill>
              </a:rPr>
              <a:t>할 때 </a:t>
            </a:r>
            <a:r>
              <a:rPr lang="en-US" altLang="ko-KR" sz="700" dirty="0" smtClean="0">
                <a:solidFill>
                  <a:srgbClr val="0000FF"/>
                </a:solidFill>
              </a:rPr>
              <a:t>class label</a:t>
            </a:r>
            <a:r>
              <a:rPr lang="ko-KR" altLang="en-US" sz="700" dirty="0" smtClean="0">
                <a:solidFill>
                  <a:srgbClr val="0000FF"/>
                </a:solidFill>
              </a:rPr>
              <a:t>이 </a:t>
            </a:r>
            <a:r>
              <a:rPr lang="en-US" altLang="ko-KR" sz="700" dirty="0" smtClean="0">
                <a:solidFill>
                  <a:srgbClr val="0000FF"/>
                </a:solidFill>
              </a:rPr>
              <a:t>0, 1, 2 </a:t>
            </a:r>
            <a:r>
              <a:rPr lang="ko-KR" altLang="en-US" sz="700" dirty="0" smtClean="0">
                <a:solidFill>
                  <a:srgbClr val="0000FF"/>
                </a:solidFill>
              </a:rPr>
              <a:t>요렇게 나와서</a:t>
            </a:r>
            <a:endParaRPr lang="en-US" altLang="ko-KR" sz="700" dirty="0" smtClean="0">
              <a:solidFill>
                <a:srgbClr val="0000FF"/>
              </a:solidFill>
            </a:endParaRPr>
          </a:p>
          <a:p>
            <a:r>
              <a:rPr lang="ko-KR" altLang="en-US" sz="700" dirty="0" smtClean="0">
                <a:solidFill>
                  <a:srgbClr val="0000FF"/>
                </a:solidFill>
              </a:rPr>
              <a:t>     뭐가 뭔지 일일이 찾아봐야 하는 수고가 필요하므로 아예 번호를 붙여놓고 시작하는게 좋다</a:t>
            </a:r>
            <a:r>
              <a:rPr lang="en-US" altLang="ko-KR" sz="700" dirty="0" smtClean="0">
                <a:solidFill>
                  <a:srgbClr val="0000FF"/>
                </a:solidFill>
              </a:rPr>
              <a:t>.</a:t>
            </a:r>
            <a:endParaRPr lang="ko-KR" altLang="en-US" sz="7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2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명령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확인</a:t>
            </a:r>
            <a:endParaRPr lang="en-US" altLang="ko-KR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90711" y="1504549"/>
            <a:ext cx="3108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ucida Console" panose="020B0609040504020204" pitchFamily="49" charset="0"/>
              </a:rPr>
              <a:t>D</a:t>
            </a:r>
            <a:r>
              <a:rPr lang="en-US" altLang="ko-KR" sz="10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1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10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train.py -h</a:t>
            </a:r>
            <a:endParaRPr lang="ko-KR" altLang="en-US" sz="10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2237" y="1750770"/>
            <a:ext cx="71240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usage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 train.py [-h] -E EPOCH [-B BATCH_SIZE] [--width WIDTH] [--height HEIGHT] [--model MODEL] --savemodel-dir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SAVEMODEL_DIR [--partition-name PARTITION_NAME] [--resource-orientation RESOURCE_ORIENTATION]</a:t>
            </a:r>
          </a:p>
          <a:p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optional arguments: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-h, --help            show this help message and exit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-E EPOCH, --epoch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EPOCH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-B BATCH_SIZE, --batch-size BATCH_SIZE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--width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WIDTH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image width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--height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HEIGHT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image height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--model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MODEL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resnet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model name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--savemodel-dir SAVEMODEL_DIR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        directory to save model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--partition-name PARTITION_NAME</a:t>
            </a:r>
          </a:p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--resource-orientation RESOURCE_ORIENTATION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6910" y="397811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실행</a:t>
            </a:r>
            <a:endParaRPr lang="en-US" altLang="ko-KR" sz="1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290711" y="4302224"/>
            <a:ext cx="6939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--epoch=3000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model=resnet50 --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8604" y="4590580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>
                <a:solidFill>
                  <a:srgbClr val="0000FF"/>
                </a:solidFill>
              </a:rPr>
              <a:t>Epoch=3000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>
                <a:solidFill>
                  <a:srgbClr val="0000FF"/>
                </a:solidFill>
              </a:rPr>
              <a:t>save_resnet50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9965" y="2556867"/>
            <a:ext cx="3557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FF"/>
                </a:solidFill>
              </a:rPr>
              <a:t>이미지의 </a:t>
            </a:r>
            <a:r>
              <a:rPr lang="en-US" altLang="ko-KR" sz="1000" dirty="0" smtClean="0">
                <a:solidFill>
                  <a:srgbClr val="0000FF"/>
                </a:solidFill>
              </a:rPr>
              <a:t>width,</a:t>
            </a:r>
            <a:r>
              <a:rPr lang="ko-KR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</a:rPr>
              <a:t>height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는 각각 </a:t>
            </a:r>
            <a:r>
              <a:rPr lang="en-US" altLang="ko-KR" sz="1000" dirty="0" smtClean="0">
                <a:solidFill>
                  <a:srgbClr val="0000FF"/>
                </a:solidFill>
              </a:rPr>
              <a:t>224, 128</a:t>
            </a:r>
            <a:r>
              <a:rPr lang="ko-KR" altLang="en-US" sz="1000" dirty="0" smtClean="0">
                <a:solidFill>
                  <a:srgbClr val="0000FF"/>
                </a:solidFill>
              </a:rPr>
              <a:t>로 사용하고 있습니다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 </a:t>
            </a:r>
            <a:r>
              <a:rPr lang="ko-KR" altLang="en-US" sz="1000" dirty="0" smtClean="0">
                <a:solidFill>
                  <a:srgbClr val="0000FF"/>
                </a:solidFill>
              </a:rPr>
              <a:t>변경하지 말고 그대로 사용하시는 것 권장 드립니다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FF"/>
                </a:solidFill>
              </a:rPr>
              <a:t>BATCH_SIZE=8</a:t>
            </a:r>
            <a:r>
              <a:rPr lang="ko-KR" altLang="en-US" sz="1000" dirty="0" smtClean="0">
                <a:solidFill>
                  <a:srgbClr val="0000FF"/>
                </a:solidFill>
              </a:rPr>
              <a:t>을 변경하지 말고 사용하세요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9480" y="431377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0711" y="5305590"/>
            <a:ext cx="67329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train.py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--epoch=2000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savemodel-dir=save_resnet18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8604" y="5593946"/>
            <a:ext cx="6304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Epoch=2000</a:t>
            </a:r>
            <a:r>
              <a:rPr lang="ko-KR" altLang="en-US" sz="1000" dirty="0">
                <a:solidFill>
                  <a:srgbClr val="0000FF"/>
                </a:solidFill>
              </a:rPr>
              <a:t>까지 훈련하고</a:t>
            </a:r>
            <a:r>
              <a:rPr lang="en-US" altLang="ko-KR" sz="1000" dirty="0">
                <a:solidFill>
                  <a:srgbClr val="0000FF"/>
                </a:solidFill>
              </a:rPr>
              <a:t>, 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en-US" altLang="ko-KR" sz="1000" dirty="0" smtClean="0">
                <a:solidFill>
                  <a:srgbClr val="0000FF"/>
                </a:solidFill>
              </a:rPr>
              <a:t>save_resnet18 </a:t>
            </a:r>
            <a:r>
              <a:rPr lang="ko-KR" altLang="en-US" sz="1000" dirty="0">
                <a:solidFill>
                  <a:srgbClr val="0000FF"/>
                </a:solidFill>
              </a:rPr>
              <a:t>폴더에 저장한다</a:t>
            </a:r>
            <a:r>
              <a:rPr lang="en-US" altLang="ko-KR" sz="1000" dirty="0">
                <a:solidFill>
                  <a:srgbClr val="0000FF"/>
                </a:solidFill>
              </a:rPr>
              <a:t>. 1000 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저장한다</a:t>
            </a:r>
            <a:r>
              <a:rPr lang="en-US" altLang="ko-KR" sz="1000" dirty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9480" y="5317136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20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 결과 확인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05" y="2165033"/>
            <a:ext cx="856018" cy="2325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7031" y="1647990"/>
            <a:ext cx="27350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err="1" smtClean="0">
                <a:solidFill>
                  <a:srgbClr val="0070C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 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87597" y="3052495"/>
            <a:ext cx="453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Epoch=10000</a:t>
            </a:r>
            <a:r>
              <a:rPr lang="ko-KR" altLang="en-US" sz="1000" dirty="0">
                <a:solidFill>
                  <a:srgbClr val="0000FF"/>
                </a:solidFill>
              </a:rPr>
              <a:t>까지 </a:t>
            </a:r>
            <a:r>
              <a:rPr lang="ko-KR" altLang="en-US" sz="1000" dirty="0" smtClean="0">
                <a:solidFill>
                  <a:srgbClr val="0000FF"/>
                </a:solidFill>
              </a:rPr>
              <a:t>훈련 시</a:t>
            </a:r>
            <a:r>
              <a:rPr lang="en-US" altLang="ko-KR" sz="1000" dirty="0" smtClean="0">
                <a:solidFill>
                  <a:srgbClr val="0000FF"/>
                </a:solidFill>
              </a:rPr>
              <a:t>, 1000 </a:t>
            </a:r>
            <a:r>
              <a:rPr lang="en-US" altLang="ko-KR" sz="1000" dirty="0">
                <a:solidFill>
                  <a:srgbClr val="0000FF"/>
                </a:solidFill>
              </a:rPr>
              <a:t>epoch </a:t>
            </a:r>
            <a:r>
              <a:rPr lang="ko-KR" altLang="en-US" sz="1000" dirty="0">
                <a:solidFill>
                  <a:srgbClr val="0000FF"/>
                </a:solidFill>
              </a:rPr>
              <a:t>단위로 중간 </a:t>
            </a:r>
            <a:r>
              <a:rPr lang="en-US" altLang="ko-KR" sz="1000" dirty="0" smtClean="0">
                <a:solidFill>
                  <a:srgbClr val="0000FF"/>
                </a:solidFill>
              </a:rPr>
              <a:t>weight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가 저장된 폴더가 있고</a:t>
            </a:r>
            <a:r>
              <a:rPr lang="en-US" altLang="ko-KR" sz="1000" dirty="0" smtClean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000" dirty="0" smtClean="0">
                <a:solidFill>
                  <a:srgbClr val="0000FF"/>
                </a:solidFill>
              </a:rPr>
              <a:t>‘final’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폴더가 마지막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</a:t>
            </a:r>
            <a:r>
              <a:rPr lang="ko-KR" altLang="en-US" sz="1000" dirty="0" smtClean="0">
                <a:solidFill>
                  <a:srgbClr val="0000FF"/>
                </a:solidFill>
              </a:rPr>
              <a:t>에서 저장된 폴더이다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000" dirty="0" smtClean="0">
                <a:solidFill>
                  <a:srgbClr val="0000FF"/>
                </a:solidFill>
              </a:rPr>
              <a:t>E=10000</a:t>
            </a:r>
            <a:r>
              <a:rPr lang="ko-KR" altLang="en-US" sz="1000" dirty="0" smtClean="0">
                <a:solidFill>
                  <a:srgbClr val="0000FF"/>
                </a:solidFill>
              </a:rPr>
              <a:t>의 경우</a:t>
            </a:r>
            <a:r>
              <a:rPr lang="en-US" altLang="ko-KR" sz="1000" dirty="0" smtClean="0">
                <a:solidFill>
                  <a:srgbClr val="0000FF"/>
                </a:solidFill>
              </a:rPr>
              <a:t>, 1000</a:t>
            </a:r>
            <a:r>
              <a:rPr lang="ko-KR" altLang="en-US" sz="1000" dirty="0" smtClean="0">
                <a:solidFill>
                  <a:srgbClr val="0000FF"/>
                </a:solidFill>
              </a:rPr>
              <a:t>단위의 숫자이므로 </a:t>
            </a:r>
            <a:r>
              <a:rPr lang="en-US" altLang="ko-KR" sz="1000" dirty="0" smtClean="0">
                <a:solidFill>
                  <a:srgbClr val="0000FF"/>
                </a:solidFill>
              </a:rPr>
              <a:t>‘10000’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폴더와 </a:t>
            </a:r>
            <a:r>
              <a:rPr lang="en-US" altLang="ko-KR" sz="1000" dirty="0" smtClean="0">
                <a:solidFill>
                  <a:srgbClr val="0000FF"/>
                </a:solidFill>
              </a:rPr>
              <a:t>‘final’ </a:t>
            </a:r>
            <a:r>
              <a:rPr lang="ko-KR" altLang="en-US" sz="1000" dirty="0" smtClean="0">
                <a:solidFill>
                  <a:srgbClr val="0000FF"/>
                </a:solidFill>
              </a:rPr>
              <a:t>폴더는 동일한 </a:t>
            </a:r>
            <a:r>
              <a:rPr lang="en-US" altLang="ko-KR" sz="1000" dirty="0" smtClean="0">
                <a:solidFill>
                  <a:srgbClr val="0000FF"/>
                </a:solidFill>
              </a:rPr>
              <a:t>weight</a:t>
            </a:r>
            <a:r>
              <a:rPr lang="ko-KR" altLang="en-US" sz="1000" dirty="0" smtClean="0">
                <a:solidFill>
                  <a:srgbClr val="0000FF"/>
                </a:solidFill>
              </a:rPr>
              <a:t>가 저장되어 있다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6910" y="1180444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훈련에 시간이 많이 걸리므로 아래 링크에서 제가 훈련해 놓은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다운로드 해서 사용해보세요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620" y="1659939"/>
            <a:ext cx="6766755" cy="349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https://</a:t>
            </a:r>
            <a:r>
              <a:rPr lang="ko-KR" altLang="en-US" sz="1200" dirty="0" smtClean="0"/>
              <a:t>drive.google.com/drive/folders/142O7W8Y9G9Gm-iOU_tm2RhUd5KHy0A_z?usp=sharing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6" y="2202632"/>
            <a:ext cx="3927578" cy="1126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1534" y="2740427"/>
            <a:ext cx="3575094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Resnet18, Resnet34, Resnet50, Resnet101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1533" y="3020938"/>
            <a:ext cx="3575094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rgbClr val="0000FF"/>
                </a:solidFill>
              </a:rPr>
              <a:t>Resnet152 </a:t>
            </a:r>
            <a:r>
              <a:rPr lang="ko-KR" altLang="en-US" sz="900" dirty="0" smtClean="0">
                <a:solidFill>
                  <a:srgbClr val="0000FF"/>
                </a:solidFill>
              </a:rPr>
              <a:t>모델의 </a:t>
            </a:r>
            <a:r>
              <a:rPr lang="en-US" altLang="ko-KR" sz="900" dirty="0" smtClean="0">
                <a:solidFill>
                  <a:srgbClr val="0000FF"/>
                </a:solidFill>
              </a:rPr>
              <a:t>weight </a:t>
            </a:r>
            <a:r>
              <a:rPr lang="ko-KR" altLang="en-US" sz="900" dirty="0" smtClean="0">
                <a:solidFill>
                  <a:srgbClr val="0000FF"/>
                </a:solidFill>
              </a:rPr>
              <a:t>파일 모음</a:t>
            </a:r>
            <a:endParaRPr lang="en-US" altLang="ko-KR" sz="900" dirty="0" smtClean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3" y="4235062"/>
            <a:ext cx="1508675" cy="2391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6910" y="3799704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다운로드한 </a:t>
            </a:r>
            <a:r>
              <a:rPr lang="en-US" altLang="ko-KR" sz="1200" dirty="0" smtClean="0"/>
              <a:t>pre-trained weight</a:t>
            </a:r>
            <a:r>
              <a:rPr lang="ko-KR" altLang="en-US" sz="1200" dirty="0" smtClean="0"/>
              <a:t>는 아래의 위치에 풀어 놓는다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 훈련을 했다면 해당 모델의 폴더가 생성되어 있을 것이므로 덮어쓰지 않도록 주의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74173" y="5669934"/>
            <a:ext cx="952500" cy="619912"/>
          </a:xfrm>
          <a:prstGeom prst="roundRect">
            <a:avLst>
              <a:gd name="adj" fmla="val 982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4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 실행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2911" y="1498064"/>
            <a:ext cx="5974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--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model=resnet50 --savemodel-dir=save_resnet50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0804" y="1786420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Resnet50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Epoch=final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680" y="15096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3951050"/>
            <a:ext cx="3832977" cy="13877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85" y="2321560"/>
            <a:ext cx="3841115" cy="1301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94480" y="3650119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ㆍ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ㆍ</a:t>
            </a:r>
            <a:r>
              <a:rPr lang="ko-KR" altLang="en-US" sz="1100" dirty="0"/>
              <a:t> ㆍ</a:t>
            </a:r>
          </a:p>
        </p:txBody>
      </p:sp>
      <p:sp>
        <p:nvSpPr>
          <p:cNvPr id="17" name="타원 16"/>
          <p:cNvSpPr/>
          <p:nvPr/>
        </p:nvSpPr>
        <p:spPr>
          <a:xfrm>
            <a:off x="3220720" y="5085080"/>
            <a:ext cx="624840" cy="3454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12911" y="5892264"/>
            <a:ext cx="68707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Lucida Console" panose="020B0609040504020204" pitchFamily="49" charset="0"/>
              </a:rPr>
              <a:t>D</a:t>
            </a:r>
            <a:r>
              <a:rPr lang="en-US" altLang="ko-KR" sz="900" dirty="0" smtClean="0">
                <a:latin typeface="Lucida Console" panose="020B0609040504020204" pitchFamily="49" charset="0"/>
              </a:rPr>
              <a:t>:\Resnet_tf20_lpr&gt; 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python predict.py –epoch=3000 --model=resnet18 </a:t>
            </a:r>
            <a:r>
              <a:rPr lang="en-US" altLang="ko-KR" sz="9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--</a:t>
            </a:r>
            <a:r>
              <a:rPr lang="en-US" altLang="ko-KR" sz="900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savemodel-dir=save_resnet18</a:t>
            </a:r>
            <a:endParaRPr lang="ko-KR" altLang="en-US" sz="9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0804" y="6180620"/>
            <a:ext cx="6304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Resnet18 </a:t>
            </a:r>
            <a:r>
              <a:rPr lang="ko-KR" altLang="en-US" sz="1000" dirty="0">
                <a:solidFill>
                  <a:srgbClr val="0000FF"/>
                </a:solidFill>
              </a:rPr>
              <a:t>모델을 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Epoch=3000 </a:t>
            </a:r>
            <a:r>
              <a:rPr lang="ko-KR" altLang="en-US" sz="1000" dirty="0" smtClean="0">
                <a:solidFill>
                  <a:srgbClr val="0000FF"/>
                </a:solidFill>
              </a:rPr>
              <a:t>까지 훈련된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weight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r>
              <a:rPr lang="ko-KR" altLang="en-US" sz="1000" dirty="0" smtClean="0">
                <a:solidFill>
                  <a:srgbClr val="0000FF"/>
                </a:solidFill>
              </a:rPr>
              <a:t>사용하여 </a:t>
            </a:r>
            <a:r>
              <a:rPr lang="en-US" altLang="ko-KR" sz="1000" dirty="0" smtClean="0">
                <a:solidFill>
                  <a:srgbClr val="0000FF"/>
                </a:solidFill>
              </a:rPr>
              <a:t>test dataset</a:t>
            </a:r>
            <a:r>
              <a:rPr lang="ko-KR" altLang="en-US" sz="1000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000" dirty="0" smtClean="0">
                <a:solidFill>
                  <a:srgbClr val="0000FF"/>
                </a:solidFill>
              </a:rPr>
              <a:t>prediction</a:t>
            </a:r>
            <a:r>
              <a:rPr lang="ko-KR" altLang="en-US" sz="1000" dirty="0" smtClean="0">
                <a:solidFill>
                  <a:srgbClr val="0000FF"/>
                </a:solidFill>
              </a:rPr>
              <a:t>을 한다</a:t>
            </a:r>
            <a:r>
              <a:rPr lang="en-US" altLang="ko-KR" sz="1000" dirty="0" smtClean="0">
                <a:solidFill>
                  <a:srgbClr val="0000FF"/>
                </a:solidFill>
              </a:rPr>
              <a:t>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680" y="590381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ko-KR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9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Prediction </a:t>
            </a:r>
            <a:r>
              <a:rPr lang="ko-KR" altLang="en-US" dirty="0" smtClean="0"/>
              <a:t>해보기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910" y="1173959"/>
            <a:ext cx="763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번호판 이미지를 추가로 수집하여 </a:t>
            </a: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을 해보려면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dataset/test </a:t>
            </a:r>
            <a:r>
              <a:rPr lang="ko-KR" altLang="en-US" sz="1200" dirty="0" smtClean="0"/>
              <a:t>폴더에 클래스에 맞는 폴더 아래에 이미지를 복사해서 넣고 </a:t>
            </a:r>
            <a:r>
              <a:rPr lang="en-US" altLang="ko-KR" sz="1200" dirty="0" smtClean="0"/>
              <a:t>prediction</a:t>
            </a:r>
            <a:r>
              <a:rPr lang="ko-KR" altLang="en-US" sz="1200" dirty="0" smtClean="0"/>
              <a:t>을 하면 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07" y="2112432"/>
            <a:ext cx="2426741" cy="3310467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54972" y="2112432"/>
            <a:ext cx="462939" cy="32851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7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7579</TotalTime>
  <Words>1690</Words>
  <Application>Microsoft Office PowerPoint</Application>
  <PresentationFormat>화면 슬라이드 쇼(4:3)</PresentationFormat>
  <Paragraphs>413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Cascadia Code</vt:lpstr>
      <vt:lpstr>Helvetica</vt:lpstr>
      <vt:lpstr>Lucida Console</vt:lpstr>
      <vt:lpstr>Office 테마</vt:lpstr>
      <vt:lpstr>번호판 분류 딥러닝 코드 설명서</vt:lpstr>
      <vt:lpstr>환경 설정</vt:lpstr>
      <vt:lpstr>코드 다운로드</vt:lpstr>
      <vt:lpstr>훈련 하기 (1/3)</vt:lpstr>
      <vt:lpstr>훈련 하기 (2/3)</vt:lpstr>
      <vt:lpstr>훈련 하기 (3/3)</vt:lpstr>
      <vt:lpstr>Pre-trained weight 다운로드</vt:lpstr>
      <vt:lpstr>Prediction 해보기 (1/2)</vt:lpstr>
      <vt:lpstr>Prediction 해보기 (2/2)</vt:lpstr>
      <vt:lpstr>Prediction FAIL case 확인</vt:lpstr>
      <vt:lpstr>참고: Resnet 여러 모델 평가</vt:lpstr>
      <vt:lpstr>번호판 꼭지점 Detection</vt:lpstr>
      <vt:lpstr>꼭지점 이미지를 YOLO 모델로 Detection</vt:lpstr>
      <vt:lpstr>json 파일 잘못된 것 수정</vt:lpstr>
      <vt:lpstr>YOLOv4 Training</vt:lpstr>
      <vt:lpstr>YOLOv4로 번호판 코너 Detection 결과</vt:lpstr>
      <vt:lpstr>직선 검출 방법 시도</vt:lpstr>
      <vt:lpstr>Line Detection 결과</vt:lpstr>
      <vt:lpstr>번호판 영역 Detection (Resnet 활용)</vt:lpstr>
      <vt:lpstr>훈련 하기 (1/2)</vt:lpstr>
      <vt:lpstr>훈련 하기 (2/2)</vt:lpstr>
      <vt:lpstr>Prediction 해보기</vt:lpstr>
      <vt:lpstr>Pre-trained weight 다운로드</vt:lpstr>
      <vt:lpstr>번호판 영역 Detection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전성민/SUNGMIN CHUN</dc:creator>
  <cp:lastModifiedBy>zats</cp:lastModifiedBy>
  <cp:revision>117</cp:revision>
  <dcterms:created xsi:type="dcterms:W3CDTF">2021-03-30T06:31:15Z</dcterms:created>
  <dcterms:modified xsi:type="dcterms:W3CDTF">2022-11-03T14:09:22Z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C:\Users\simon.chun\Documents\ahk_images.pptx</vt:lpwstr>
  </property>
</Properties>
</file>